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7" r:id="rId3"/>
    <p:sldId id="268" r:id="rId4"/>
    <p:sldId id="269" r:id="rId5"/>
    <p:sldId id="259" r:id="rId6"/>
    <p:sldId id="266" r:id="rId7"/>
    <p:sldId id="257" r:id="rId8"/>
    <p:sldId id="258" r:id="rId9"/>
    <p:sldId id="261" r:id="rId10"/>
    <p:sldId id="270" r:id="rId11"/>
    <p:sldId id="260" r:id="rId12"/>
    <p:sldId id="263" r:id="rId13"/>
    <p:sldId id="271" r:id="rId14"/>
    <p:sldId id="272" r:id="rId15"/>
    <p:sldId id="265" r:id="rId16"/>
    <p:sldId id="264" r:id="rId17"/>
    <p:sldId id="26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8C87C1B8-EF3F-431F-90BB-2951CFA70BC6}" type="datetimeFigureOut">
              <a:rPr lang="en-AU" smtClean="0"/>
              <a:t>3/09/2012</a:t>
            </a:fld>
            <a:endParaRPr lang="en-AU" dirty="0"/>
          </a:p>
        </p:txBody>
      </p:sp>
      <p:sp>
        <p:nvSpPr>
          <p:cNvPr id="19" name="Footer Placeholder 18"/>
          <p:cNvSpPr>
            <a:spLocks noGrp="1"/>
          </p:cNvSpPr>
          <p:nvPr>
            <p:ph type="ftr" sz="quarter" idx="11"/>
          </p:nvPr>
        </p:nvSpPr>
        <p:spPr/>
        <p:txBody>
          <a:bodyPr/>
          <a:lstStyle/>
          <a:p>
            <a:endParaRPr lang="en-AU" dirty="0"/>
          </a:p>
        </p:txBody>
      </p:sp>
      <p:sp>
        <p:nvSpPr>
          <p:cNvPr id="27" name="Slide Number Placeholder 26"/>
          <p:cNvSpPr>
            <a:spLocks noGrp="1"/>
          </p:cNvSpPr>
          <p:nvPr>
            <p:ph type="sldNum" sz="quarter" idx="12"/>
          </p:nvPr>
        </p:nvSpPr>
        <p:spPr/>
        <p:txBody>
          <a:bodyPr/>
          <a:lstStyle/>
          <a:p>
            <a:fld id="{641670BD-2D55-468A-BE28-F43190870CC4}" type="slidenum">
              <a:rPr lang="en-AU" smtClean="0"/>
              <a:t>‹#›</a:t>
            </a:fld>
            <a:endParaRPr lang="en-AU"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87C1B8-EF3F-431F-90BB-2951CFA70BC6}" type="datetimeFigureOut">
              <a:rPr lang="en-AU" smtClean="0"/>
              <a:t>3/09/2012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641670BD-2D55-468A-BE28-F43190870CC4}" type="slidenum">
              <a:rPr lang="en-AU" smtClean="0"/>
              <a:t>‹#›</a:t>
            </a:fld>
            <a:endParaRPr lang="en-A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87C1B8-EF3F-431F-90BB-2951CFA70BC6}" type="datetimeFigureOut">
              <a:rPr lang="en-AU" smtClean="0"/>
              <a:t>3/09/2012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641670BD-2D55-468A-BE28-F43190870CC4}" type="slidenum">
              <a:rPr lang="en-AU" smtClean="0"/>
              <a:t>‹#›</a:t>
            </a:fld>
            <a:endParaRPr lang="en-A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C87C1B8-EF3F-431F-90BB-2951CFA70BC6}" type="datetimeFigureOut">
              <a:rPr lang="en-AU" smtClean="0"/>
              <a:t>3/09/2012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641670BD-2D55-468A-BE28-F43190870CC4}" type="slidenum">
              <a:rPr lang="en-AU" smtClean="0"/>
              <a:t>‹#›</a:t>
            </a:fld>
            <a:endParaRPr lang="en-A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C87C1B8-EF3F-431F-90BB-2951CFA70BC6}" type="datetimeFigureOut">
              <a:rPr lang="en-AU" smtClean="0"/>
              <a:t>3/09/2012</a:t>
            </a:fld>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641670BD-2D55-468A-BE28-F43190870CC4}" type="slidenum">
              <a:rPr lang="en-AU" smtClean="0"/>
              <a:t>‹#›</a:t>
            </a:fld>
            <a:endParaRPr lang="en-A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87C1B8-EF3F-431F-90BB-2951CFA70BC6}" type="datetimeFigureOut">
              <a:rPr lang="en-AU" smtClean="0"/>
              <a:t>3/09/2012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641670BD-2D55-468A-BE28-F43190870CC4}" type="slidenum">
              <a:rPr lang="en-AU" smtClean="0"/>
              <a:t>‹#›</a:t>
            </a:fld>
            <a:endParaRPr lang="en-A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C87C1B8-EF3F-431F-90BB-2951CFA70BC6}" type="datetimeFigureOut">
              <a:rPr lang="en-AU" smtClean="0"/>
              <a:t>3/09/2012</a:t>
            </a:fld>
            <a:endParaRPr lang="en-AU" dirty="0"/>
          </a:p>
        </p:txBody>
      </p:sp>
      <p:sp>
        <p:nvSpPr>
          <p:cNvPr id="8" name="Footer Placeholder 7"/>
          <p:cNvSpPr>
            <a:spLocks noGrp="1"/>
          </p:cNvSpPr>
          <p:nvPr>
            <p:ph type="ftr" sz="quarter" idx="11"/>
          </p:nvPr>
        </p:nvSpPr>
        <p:spPr/>
        <p:txBody>
          <a:bodyPr/>
          <a:lstStyle/>
          <a:p>
            <a:endParaRPr lang="en-AU" dirty="0"/>
          </a:p>
        </p:txBody>
      </p:sp>
      <p:sp>
        <p:nvSpPr>
          <p:cNvPr id="9" name="Slide Number Placeholder 8"/>
          <p:cNvSpPr>
            <a:spLocks noGrp="1"/>
          </p:cNvSpPr>
          <p:nvPr>
            <p:ph type="sldNum" sz="quarter" idx="12"/>
          </p:nvPr>
        </p:nvSpPr>
        <p:spPr/>
        <p:txBody>
          <a:bodyPr/>
          <a:lstStyle/>
          <a:p>
            <a:fld id="{641670BD-2D55-468A-BE28-F43190870CC4}" type="slidenum">
              <a:rPr lang="en-AU" smtClean="0"/>
              <a:t>‹#›</a:t>
            </a:fld>
            <a:endParaRPr lang="en-A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8C87C1B8-EF3F-431F-90BB-2951CFA70BC6}" type="datetimeFigureOut">
              <a:rPr lang="en-AU" smtClean="0"/>
              <a:t>3/09/2012</a:t>
            </a:fld>
            <a:endParaRPr lang="en-AU" dirty="0"/>
          </a:p>
        </p:txBody>
      </p:sp>
      <p:sp>
        <p:nvSpPr>
          <p:cNvPr id="8" name="Slide Number Placeholder 7"/>
          <p:cNvSpPr>
            <a:spLocks noGrp="1"/>
          </p:cNvSpPr>
          <p:nvPr>
            <p:ph type="sldNum" sz="quarter" idx="11"/>
          </p:nvPr>
        </p:nvSpPr>
        <p:spPr/>
        <p:txBody>
          <a:bodyPr/>
          <a:lstStyle/>
          <a:p>
            <a:fld id="{641670BD-2D55-468A-BE28-F43190870CC4}" type="slidenum">
              <a:rPr lang="en-AU" smtClean="0"/>
              <a:t>‹#›</a:t>
            </a:fld>
            <a:endParaRPr lang="en-AU" dirty="0"/>
          </a:p>
        </p:txBody>
      </p:sp>
      <p:sp>
        <p:nvSpPr>
          <p:cNvPr id="9" name="Footer Placeholder 8"/>
          <p:cNvSpPr>
            <a:spLocks noGrp="1"/>
          </p:cNvSpPr>
          <p:nvPr>
            <p:ph type="ftr" sz="quarter" idx="12"/>
          </p:nvPr>
        </p:nvSpPr>
        <p:spPr/>
        <p:txBody>
          <a:bodyPr/>
          <a:lstStyle/>
          <a:p>
            <a:endParaRPr lang="en-A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87C1B8-EF3F-431F-90BB-2951CFA70BC6}" type="datetimeFigureOut">
              <a:rPr lang="en-AU" smtClean="0"/>
              <a:t>3/09/2012</a:t>
            </a:fld>
            <a:endParaRPr lang="en-AU" dirty="0"/>
          </a:p>
        </p:txBody>
      </p:sp>
      <p:sp>
        <p:nvSpPr>
          <p:cNvPr id="3" name="Footer Placeholder 2"/>
          <p:cNvSpPr>
            <a:spLocks noGrp="1"/>
          </p:cNvSpPr>
          <p:nvPr>
            <p:ph type="ftr" sz="quarter" idx="11"/>
          </p:nvPr>
        </p:nvSpPr>
        <p:spPr/>
        <p:txBody>
          <a:bodyPr/>
          <a:lstStyle/>
          <a:p>
            <a:endParaRPr lang="en-AU" dirty="0"/>
          </a:p>
        </p:txBody>
      </p:sp>
      <p:sp>
        <p:nvSpPr>
          <p:cNvPr id="4" name="Slide Number Placeholder 3"/>
          <p:cNvSpPr>
            <a:spLocks noGrp="1"/>
          </p:cNvSpPr>
          <p:nvPr>
            <p:ph type="sldNum" sz="quarter" idx="12"/>
          </p:nvPr>
        </p:nvSpPr>
        <p:spPr/>
        <p:txBody>
          <a:bodyPr/>
          <a:lstStyle/>
          <a:p>
            <a:fld id="{641670BD-2D55-468A-BE28-F43190870CC4}" type="slidenum">
              <a:rPr lang="en-AU" smtClean="0"/>
              <a:t>‹#›</a:t>
            </a:fld>
            <a:endParaRPr lang="en-A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C87C1B8-EF3F-431F-90BB-2951CFA70BC6}" type="datetimeFigureOut">
              <a:rPr lang="en-AU" smtClean="0"/>
              <a:t>3/09/2012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a:xfrm>
            <a:off x="8156448" y="6422064"/>
            <a:ext cx="762000" cy="365125"/>
          </a:xfrm>
        </p:spPr>
        <p:txBody>
          <a:bodyPr/>
          <a:lstStyle/>
          <a:p>
            <a:fld id="{641670BD-2D55-468A-BE28-F43190870CC4}" type="slidenum">
              <a:rPr lang="en-AU" smtClean="0"/>
              <a:t>‹#›</a:t>
            </a:fld>
            <a:endParaRPr lang="en-A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8C87C1B8-EF3F-431F-90BB-2951CFA70BC6}" type="datetimeFigureOut">
              <a:rPr lang="en-AU" smtClean="0"/>
              <a:t>3/09/2012</a:t>
            </a:fld>
            <a:endParaRPr lang="en-AU" dirty="0"/>
          </a:p>
        </p:txBody>
      </p:sp>
      <p:sp>
        <p:nvSpPr>
          <p:cNvPr id="6" name="Footer Placeholder 5"/>
          <p:cNvSpPr>
            <a:spLocks noGrp="1"/>
          </p:cNvSpPr>
          <p:nvPr>
            <p:ph type="ftr" sz="quarter" idx="11"/>
          </p:nvPr>
        </p:nvSpPr>
        <p:spPr/>
        <p:txBody>
          <a:bodyPr/>
          <a:lstStyle/>
          <a:p>
            <a:endParaRPr lang="en-AU" dirty="0"/>
          </a:p>
        </p:txBody>
      </p:sp>
      <p:sp>
        <p:nvSpPr>
          <p:cNvPr id="7" name="Slide Number Placeholder 6"/>
          <p:cNvSpPr>
            <a:spLocks noGrp="1"/>
          </p:cNvSpPr>
          <p:nvPr>
            <p:ph type="sldNum" sz="quarter" idx="12"/>
          </p:nvPr>
        </p:nvSpPr>
        <p:spPr/>
        <p:txBody>
          <a:bodyPr/>
          <a:lstStyle/>
          <a:p>
            <a:fld id="{641670BD-2D55-468A-BE28-F43190870CC4}" type="slidenum">
              <a:rPr lang="en-AU" smtClean="0"/>
              <a:t>‹#›</a:t>
            </a:fld>
            <a:endParaRPr lang="en-A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8C87C1B8-EF3F-431F-90BB-2951CFA70BC6}" type="datetimeFigureOut">
              <a:rPr lang="en-AU" smtClean="0"/>
              <a:t>3/09/2012</a:t>
            </a:fld>
            <a:endParaRPr lang="en-AU"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AU"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641670BD-2D55-468A-BE28-F43190870CC4}" type="slidenum">
              <a:rPr lang="en-AU" smtClean="0"/>
              <a:t>‹#›</a:t>
            </a:fld>
            <a:endParaRPr lang="en-AU"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beyondblue.org.au/"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AU" dirty="0"/>
          </a:p>
        </p:txBody>
      </p:sp>
      <p:sp>
        <p:nvSpPr>
          <p:cNvPr id="3" name="Subtitle 2"/>
          <p:cNvSpPr>
            <a:spLocks noGrp="1"/>
          </p:cNvSpPr>
          <p:nvPr>
            <p:ph type="subTitle" idx="1"/>
          </p:nvPr>
        </p:nvSpPr>
        <p:spPr/>
        <p:txBody>
          <a:bodyPr/>
          <a:lstStyle/>
          <a:p>
            <a:endParaRPr lang="en-AU"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0"/>
            <a:ext cx="9736138"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5587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symptoms</a:t>
            </a:r>
            <a:endParaRPr lang="en-AU" dirty="0"/>
          </a:p>
        </p:txBody>
      </p:sp>
      <p:sp>
        <p:nvSpPr>
          <p:cNvPr id="3" name="Content Placeholder 2"/>
          <p:cNvSpPr>
            <a:spLocks noGrp="1"/>
          </p:cNvSpPr>
          <p:nvPr>
            <p:ph idx="1"/>
          </p:nvPr>
        </p:nvSpPr>
        <p:spPr/>
        <p:txBody>
          <a:bodyPr/>
          <a:lstStyle/>
          <a:p>
            <a:r>
              <a:rPr lang="en-US" dirty="0" smtClean="0"/>
              <a:t>loss </a:t>
            </a:r>
            <a:r>
              <a:rPr lang="en-US" dirty="0"/>
              <a:t>of memory </a:t>
            </a:r>
          </a:p>
          <a:p>
            <a:r>
              <a:rPr lang="en-US" dirty="0" smtClean="0"/>
              <a:t>loss </a:t>
            </a:r>
            <a:r>
              <a:rPr lang="en-US" dirty="0"/>
              <a:t>of intellectual capacities </a:t>
            </a:r>
          </a:p>
          <a:p>
            <a:r>
              <a:rPr lang="en-US" dirty="0" smtClean="0"/>
              <a:t>language </a:t>
            </a:r>
            <a:r>
              <a:rPr lang="en-US" dirty="0"/>
              <a:t>difficulties </a:t>
            </a:r>
          </a:p>
          <a:p>
            <a:r>
              <a:rPr lang="en-US" dirty="0" smtClean="0"/>
              <a:t>change </a:t>
            </a:r>
            <a:r>
              <a:rPr lang="en-US" dirty="0"/>
              <a:t>in personality </a:t>
            </a:r>
          </a:p>
          <a:p>
            <a:r>
              <a:rPr lang="en-US" dirty="0" smtClean="0"/>
              <a:t>irritability </a:t>
            </a:r>
            <a:r>
              <a:rPr lang="en-US" dirty="0"/>
              <a:t>and depression</a:t>
            </a:r>
            <a:endParaRPr lang="en-AU" dirty="0"/>
          </a:p>
        </p:txBody>
      </p:sp>
    </p:spTree>
    <p:extLst>
      <p:ext uri="{BB962C8B-B14F-4D97-AF65-F5344CB8AC3E}">
        <p14:creationId xmlns:p14="http://schemas.microsoft.com/office/powerpoint/2010/main" val="4188430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a:t>
            </a:r>
            <a:endParaRPr lang="en-AU" dirty="0"/>
          </a:p>
        </p:txBody>
      </p:sp>
      <p:sp>
        <p:nvSpPr>
          <p:cNvPr id="3" name="Content Placeholder 2"/>
          <p:cNvSpPr>
            <a:spLocks noGrp="1"/>
          </p:cNvSpPr>
          <p:nvPr>
            <p:ph idx="1"/>
          </p:nvPr>
        </p:nvSpPr>
        <p:spPr/>
        <p:txBody>
          <a:bodyPr>
            <a:normAutofit/>
          </a:bodyPr>
          <a:lstStyle/>
          <a:p>
            <a:r>
              <a:rPr lang="en-US" dirty="0"/>
              <a:t>Depression is more than just a low mood – it’s a serious illness. People with depression find it hard to function every day and may be reluctant to participate in activities they once </a:t>
            </a:r>
            <a:r>
              <a:rPr lang="en-US" dirty="0" smtClean="0"/>
              <a:t>enjoyed.</a:t>
            </a:r>
          </a:p>
          <a:p>
            <a:r>
              <a:rPr lang="en-US" dirty="0" smtClean="0"/>
              <a:t>Depression </a:t>
            </a:r>
            <a:r>
              <a:rPr lang="en-US" dirty="0"/>
              <a:t>can have serious effects on physical and mental health. Depression is common – around 160,000 young people live with depression every year.</a:t>
            </a:r>
            <a:endParaRPr lang="en-AU" dirty="0"/>
          </a:p>
        </p:txBody>
      </p:sp>
    </p:spTree>
    <p:extLst>
      <p:ext uri="{BB962C8B-B14F-4D97-AF65-F5344CB8AC3E}">
        <p14:creationId xmlns:p14="http://schemas.microsoft.com/office/powerpoint/2010/main" val="116729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Symptoms may include</a:t>
            </a:r>
            <a:endParaRPr lang="en-AU" dirty="0"/>
          </a:p>
        </p:txBody>
      </p:sp>
      <p:sp>
        <p:nvSpPr>
          <p:cNvPr id="3" name="Content Placeholder 2"/>
          <p:cNvSpPr>
            <a:spLocks noGrp="1"/>
          </p:cNvSpPr>
          <p:nvPr>
            <p:ph idx="1"/>
          </p:nvPr>
        </p:nvSpPr>
        <p:spPr/>
        <p:txBody>
          <a:bodyPr>
            <a:normAutofit/>
          </a:bodyPr>
          <a:lstStyle/>
          <a:p>
            <a:r>
              <a:rPr lang="en-US" dirty="0" smtClean="0"/>
              <a:t>Feelings </a:t>
            </a:r>
            <a:r>
              <a:rPr lang="en-US" dirty="0"/>
              <a:t>of continual unhappiness </a:t>
            </a:r>
          </a:p>
          <a:p>
            <a:r>
              <a:rPr lang="en-US" dirty="0"/>
              <a:t>D</a:t>
            </a:r>
            <a:r>
              <a:rPr lang="en-US" dirty="0" smtClean="0"/>
              <a:t>ifficulty </a:t>
            </a:r>
            <a:r>
              <a:rPr lang="en-US" dirty="0"/>
              <a:t>sleeping </a:t>
            </a:r>
          </a:p>
          <a:p>
            <a:r>
              <a:rPr lang="en-US" dirty="0" smtClean="0"/>
              <a:t>lack </a:t>
            </a:r>
            <a:r>
              <a:rPr lang="en-US" dirty="0"/>
              <a:t>of concentration </a:t>
            </a:r>
          </a:p>
          <a:p>
            <a:r>
              <a:rPr lang="en-US" dirty="0" smtClean="0"/>
              <a:t>problems </a:t>
            </a:r>
            <a:r>
              <a:rPr lang="en-US" dirty="0"/>
              <a:t>making decisions </a:t>
            </a:r>
          </a:p>
          <a:p>
            <a:r>
              <a:rPr lang="en-US" dirty="0" smtClean="0"/>
              <a:t>bad </a:t>
            </a:r>
            <a:r>
              <a:rPr lang="en-US" dirty="0"/>
              <a:t>temper </a:t>
            </a:r>
          </a:p>
          <a:p>
            <a:r>
              <a:rPr lang="en-US" dirty="0" smtClean="0"/>
              <a:t>no </a:t>
            </a:r>
            <a:r>
              <a:rPr lang="en-US" dirty="0"/>
              <a:t>enthusiasm </a:t>
            </a:r>
            <a:endParaRPr lang="en-US" dirty="0" smtClean="0"/>
          </a:p>
          <a:p>
            <a:r>
              <a:rPr lang="en-US" dirty="0" smtClean="0"/>
              <a:t>feelings </a:t>
            </a:r>
            <a:r>
              <a:rPr lang="en-US" dirty="0"/>
              <a:t>of inability to cope</a:t>
            </a:r>
            <a:endParaRPr lang="en-AU" dirty="0"/>
          </a:p>
        </p:txBody>
      </p:sp>
    </p:spTree>
    <p:extLst>
      <p:ext uri="{BB962C8B-B14F-4D97-AF65-F5344CB8AC3E}">
        <p14:creationId xmlns:p14="http://schemas.microsoft.com/office/powerpoint/2010/main" val="292471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Talk</a:t>
            </a:r>
            <a:endParaRPr lang="en-AU" dirty="0"/>
          </a:p>
        </p:txBody>
      </p:sp>
      <p:sp>
        <p:nvSpPr>
          <p:cNvPr id="3" name="Content Placeholder 2"/>
          <p:cNvSpPr>
            <a:spLocks noGrp="1"/>
          </p:cNvSpPr>
          <p:nvPr>
            <p:ph idx="1"/>
          </p:nvPr>
        </p:nvSpPr>
        <p:spPr/>
        <p:txBody>
          <a:bodyPr>
            <a:normAutofit/>
          </a:bodyPr>
          <a:lstStyle/>
          <a:p>
            <a:r>
              <a:rPr lang="en-US" dirty="0"/>
              <a:t>I should try...... The worst that could happen...... The best that could happen.......</a:t>
            </a:r>
          </a:p>
          <a:p>
            <a:endParaRPr lang="en-US" dirty="0"/>
          </a:p>
          <a:p>
            <a:r>
              <a:rPr lang="en-US" dirty="0" smtClean="0"/>
              <a:t>The </a:t>
            </a:r>
            <a:r>
              <a:rPr lang="en-US" dirty="0"/>
              <a:t>messages we give ourselves are called ‘self-talk’. Give four examples of negative self-talk </a:t>
            </a:r>
          </a:p>
        </p:txBody>
      </p:sp>
    </p:spTree>
    <p:extLst>
      <p:ext uri="{BB962C8B-B14F-4D97-AF65-F5344CB8AC3E}">
        <p14:creationId xmlns:p14="http://schemas.microsoft.com/office/powerpoint/2010/main" val="308700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a:bodyPr>
          <a:lstStyle/>
          <a:p>
            <a:r>
              <a:rPr lang="en-US" dirty="0" smtClean="0"/>
              <a:t>Now </a:t>
            </a:r>
            <a:r>
              <a:rPr lang="en-US" dirty="0"/>
              <a:t>give the positive self-talk that should replace these negative messages</a:t>
            </a:r>
            <a:r>
              <a:rPr lang="en-US" dirty="0" smtClean="0"/>
              <a:t>.</a:t>
            </a:r>
          </a:p>
          <a:p>
            <a:r>
              <a:rPr lang="en-US" dirty="0" smtClean="0"/>
              <a:t>I can… </a:t>
            </a:r>
          </a:p>
          <a:p>
            <a:r>
              <a:rPr lang="en-US" dirty="0" smtClean="0"/>
              <a:t>I will…</a:t>
            </a:r>
          </a:p>
          <a:p>
            <a:r>
              <a:rPr lang="en-US" dirty="0" smtClean="0"/>
              <a:t>I am…</a:t>
            </a:r>
            <a:endParaRPr lang="en-US" dirty="0"/>
          </a:p>
          <a:p>
            <a:endParaRPr lang="en-AU" dirty="0"/>
          </a:p>
        </p:txBody>
      </p:sp>
    </p:spTree>
    <p:extLst>
      <p:ext uri="{BB962C8B-B14F-4D97-AF65-F5344CB8AC3E}">
        <p14:creationId xmlns:p14="http://schemas.microsoft.com/office/powerpoint/2010/main" val="941864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can you do</a:t>
            </a:r>
            <a:endParaRPr lang="en-AU" dirty="0"/>
          </a:p>
        </p:txBody>
      </p:sp>
      <p:sp>
        <p:nvSpPr>
          <p:cNvPr id="3" name="Content Placeholder 2"/>
          <p:cNvSpPr>
            <a:spLocks noGrp="1"/>
          </p:cNvSpPr>
          <p:nvPr>
            <p:ph idx="1"/>
          </p:nvPr>
        </p:nvSpPr>
        <p:spPr/>
        <p:txBody>
          <a:bodyPr/>
          <a:lstStyle/>
          <a:p>
            <a:r>
              <a:rPr lang="en-US" dirty="0" smtClean="0"/>
              <a:t>Speak to someone you trust</a:t>
            </a:r>
          </a:p>
          <a:p>
            <a:r>
              <a:rPr lang="en-US" dirty="0" smtClean="0"/>
              <a:t>Make an appointment with a GP</a:t>
            </a:r>
          </a:p>
          <a:p>
            <a:r>
              <a:rPr lang="en-US" dirty="0" smtClean="0"/>
              <a:t>Access </a:t>
            </a:r>
            <a:r>
              <a:rPr lang="en-US" dirty="0" smtClean="0"/>
              <a:t>resources </a:t>
            </a:r>
            <a:r>
              <a:rPr lang="en-US" dirty="0" smtClean="0"/>
              <a:t>on the internet</a:t>
            </a:r>
            <a:endParaRPr lang="en-US" dirty="0"/>
          </a:p>
          <a:p>
            <a:r>
              <a:rPr lang="en-US" dirty="0" smtClean="0"/>
              <a:t>Depression is not a new thing, therefore countless others have lived through </a:t>
            </a:r>
            <a:r>
              <a:rPr lang="en-US" dirty="0" smtClean="0"/>
              <a:t>it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4238231"/>
            <a:ext cx="3048000" cy="2619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38231"/>
            <a:ext cx="4127062" cy="2595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55364" y="4238231"/>
            <a:ext cx="1940635" cy="255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4447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07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0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AU" dirty="0"/>
          </a:p>
        </p:txBody>
      </p:sp>
      <p:sp>
        <p:nvSpPr>
          <p:cNvPr id="3" name="Content Placeholder 2"/>
          <p:cNvSpPr>
            <a:spLocks noGrp="1"/>
          </p:cNvSpPr>
          <p:nvPr>
            <p:ph idx="1"/>
          </p:nvPr>
        </p:nvSpPr>
        <p:spPr/>
        <p:txBody>
          <a:bodyPr/>
          <a:lstStyle/>
          <a:p>
            <a:r>
              <a:rPr lang="en-US" dirty="0"/>
              <a:t>Youth in Mind: www.youthinmind.net/Aus </a:t>
            </a:r>
          </a:p>
          <a:p>
            <a:r>
              <a:rPr lang="en-US" dirty="0"/>
              <a:t>Headroom:  www.headroom.net.au</a:t>
            </a:r>
          </a:p>
          <a:p>
            <a:r>
              <a:rPr lang="en-US" dirty="0"/>
              <a:t>Reach Out: www.reachout.com.au </a:t>
            </a:r>
          </a:p>
          <a:p>
            <a:r>
              <a:rPr lang="en-US" dirty="0"/>
              <a:t>It’s All Right: www.itsallright.org </a:t>
            </a:r>
          </a:p>
          <a:p>
            <a:r>
              <a:rPr lang="en-US" dirty="0"/>
              <a:t>Headspace: www.headspace.org.au </a:t>
            </a:r>
          </a:p>
        </p:txBody>
      </p:sp>
    </p:spTree>
    <p:extLst>
      <p:ext uri="{BB962C8B-B14F-4D97-AF65-F5344CB8AC3E}">
        <p14:creationId xmlns:p14="http://schemas.microsoft.com/office/powerpoint/2010/main" val="524095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list</a:t>
            </a:r>
            <a:endParaRPr lang="en-AU" dirty="0"/>
          </a:p>
        </p:txBody>
      </p:sp>
      <p:sp>
        <p:nvSpPr>
          <p:cNvPr id="3" name="Content Placeholder 2"/>
          <p:cNvSpPr>
            <a:spLocks noGrp="1"/>
          </p:cNvSpPr>
          <p:nvPr>
            <p:ph idx="1"/>
          </p:nvPr>
        </p:nvSpPr>
        <p:spPr/>
        <p:txBody>
          <a:bodyPr/>
          <a:lstStyle/>
          <a:p>
            <a:r>
              <a:rPr lang="en-US" dirty="0" smtClean="0"/>
              <a:t>Beyond </a:t>
            </a:r>
            <a:r>
              <a:rPr lang="en-US" dirty="0"/>
              <a:t>blue website (2012):  </a:t>
            </a:r>
            <a:r>
              <a:rPr lang="en-US" dirty="0">
                <a:hlinkClick r:id="rId2"/>
              </a:rPr>
              <a:t>http://</a:t>
            </a:r>
            <a:r>
              <a:rPr lang="en-US" dirty="0" smtClean="0">
                <a:hlinkClick r:id="rId2"/>
              </a:rPr>
              <a:t>www.beyondblue.org.au</a:t>
            </a:r>
            <a:endParaRPr lang="en-US" dirty="0" smtClean="0"/>
          </a:p>
          <a:p>
            <a:r>
              <a:rPr lang="en-US" dirty="0" smtClean="0"/>
              <a:t>Youth Beyond </a:t>
            </a:r>
            <a:r>
              <a:rPr lang="en-US" dirty="0"/>
              <a:t>Blue website (2012) http://</a:t>
            </a:r>
            <a:r>
              <a:rPr lang="en-US" dirty="0" smtClean="0"/>
              <a:t>www.youthbeyondblue.com</a:t>
            </a:r>
          </a:p>
          <a:p>
            <a:r>
              <a:rPr lang="en-AU" dirty="0"/>
              <a:t>Mental </a:t>
            </a:r>
            <a:r>
              <a:rPr lang="en-AU" dirty="0" smtClean="0"/>
              <a:t>Health PowerPoint(..), Lyndhurst Secondary College  </a:t>
            </a:r>
            <a:endParaRPr lang="en-AU" dirty="0"/>
          </a:p>
        </p:txBody>
      </p:sp>
    </p:spTree>
    <p:extLst>
      <p:ext uri="{BB962C8B-B14F-4D97-AF65-F5344CB8AC3E}">
        <p14:creationId xmlns:p14="http://schemas.microsoft.com/office/powerpoint/2010/main" val="4242735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Mental </a:t>
            </a:r>
            <a:r>
              <a:rPr lang="en-US" dirty="0" smtClean="0"/>
              <a:t>Illness</a:t>
            </a:r>
            <a:endParaRPr lang="en-AU" dirty="0"/>
          </a:p>
        </p:txBody>
      </p:sp>
      <p:sp>
        <p:nvSpPr>
          <p:cNvPr id="3" name="Content Placeholder 2"/>
          <p:cNvSpPr>
            <a:spLocks noGrp="1"/>
          </p:cNvSpPr>
          <p:nvPr>
            <p:ph idx="1"/>
          </p:nvPr>
        </p:nvSpPr>
        <p:spPr/>
        <p:txBody>
          <a:bodyPr>
            <a:normAutofit/>
          </a:bodyPr>
          <a:lstStyle/>
          <a:p>
            <a:r>
              <a:rPr lang="en-US" dirty="0"/>
              <a:t>Mental health is also sometimes referred to as emotional health.  It is related to the health of your mind. </a:t>
            </a:r>
            <a:endParaRPr lang="en-US" dirty="0" smtClean="0"/>
          </a:p>
          <a:p>
            <a:r>
              <a:rPr lang="en-US" dirty="0" smtClean="0"/>
              <a:t>A </a:t>
            </a:r>
            <a:r>
              <a:rPr lang="en-US" dirty="0"/>
              <a:t>person with good mental health will often have good self esteem, be able to handle stressful situations and generally feel happy with the direction of their life.</a:t>
            </a:r>
          </a:p>
          <a:p>
            <a:pPr marL="36576" indent="0">
              <a:buNone/>
            </a:pPr>
            <a:endParaRPr lang="en-US" dirty="0"/>
          </a:p>
        </p:txBody>
      </p:sp>
    </p:spTree>
    <p:extLst>
      <p:ext uri="{BB962C8B-B14F-4D97-AF65-F5344CB8AC3E}">
        <p14:creationId xmlns:p14="http://schemas.microsoft.com/office/powerpoint/2010/main" val="138859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normAutofit/>
          </a:bodyPr>
          <a:lstStyle/>
          <a:p>
            <a:r>
              <a:rPr lang="en-US" dirty="0"/>
              <a:t>Mental illness is often a misunderstood health problem. Many associate mental illness with crazy and psychotic people - as is often portrayed in movies. </a:t>
            </a:r>
            <a:endParaRPr lang="en-US" dirty="0" smtClean="0"/>
          </a:p>
          <a:p>
            <a:r>
              <a:rPr lang="en-US" dirty="0" smtClean="0"/>
              <a:t>As </a:t>
            </a:r>
            <a:r>
              <a:rPr lang="en-US" dirty="0"/>
              <a:t>with many other examples of human </a:t>
            </a:r>
            <a:r>
              <a:rPr lang="en-US" dirty="0" err="1"/>
              <a:t>behaviour</a:t>
            </a:r>
            <a:r>
              <a:rPr lang="en-US" dirty="0"/>
              <a:t> shown in films, this is not 'true life', and sufferers of mental illness are often made to feel second rate citizens. </a:t>
            </a:r>
          </a:p>
          <a:p>
            <a:pPr marL="36576" indent="0">
              <a:buNone/>
            </a:pPr>
            <a:endParaRPr lang="en-US" dirty="0"/>
          </a:p>
          <a:p>
            <a:endParaRPr lang="en-AU" dirty="0"/>
          </a:p>
        </p:txBody>
      </p:sp>
    </p:spTree>
    <p:extLst>
      <p:ext uri="{BB962C8B-B14F-4D97-AF65-F5344CB8AC3E}">
        <p14:creationId xmlns:p14="http://schemas.microsoft.com/office/powerpoint/2010/main" val="181113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r>
              <a:rPr lang="en-US" dirty="0"/>
              <a:t>The human body does not function to its full capability at all times, and this is the case with the mind too. </a:t>
            </a:r>
            <a:endParaRPr lang="en-US" dirty="0" smtClean="0"/>
          </a:p>
          <a:p>
            <a:r>
              <a:rPr lang="en-US" dirty="0" smtClean="0"/>
              <a:t>Mental </a:t>
            </a:r>
            <a:r>
              <a:rPr lang="en-US" dirty="0"/>
              <a:t>illness is a term used to describe a vast array of different conditions which cause people to think or behave in a manner that is not considered within the realms of normality by others</a:t>
            </a:r>
            <a:endParaRPr lang="en-AU" dirty="0"/>
          </a:p>
        </p:txBody>
      </p:sp>
    </p:spTree>
    <p:extLst>
      <p:ext uri="{BB962C8B-B14F-4D97-AF65-F5344CB8AC3E}">
        <p14:creationId xmlns:p14="http://schemas.microsoft.com/office/powerpoint/2010/main" val="36927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Anxiety</a:t>
            </a:r>
            <a:endParaRPr lang="en-AU" dirty="0"/>
          </a:p>
        </p:txBody>
      </p:sp>
      <p:sp>
        <p:nvSpPr>
          <p:cNvPr id="3" name="Content Placeholder 2"/>
          <p:cNvSpPr>
            <a:spLocks noGrp="1"/>
          </p:cNvSpPr>
          <p:nvPr>
            <p:ph idx="1"/>
          </p:nvPr>
        </p:nvSpPr>
        <p:spPr/>
        <p:txBody>
          <a:bodyPr>
            <a:normAutofit fontScale="92500"/>
          </a:bodyPr>
          <a:lstStyle/>
          <a:p>
            <a:r>
              <a:rPr lang="en-US" dirty="0" smtClean="0"/>
              <a:t>Anxiety is a normal human experience of worry or fear that can’t be brought under control easily. </a:t>
            </a:r>
          </a:p>
          <a:p>
            <a:r>
              <a:rPr lang="en-US" dirty="0" smtClean="0"/>
              <a:t>An anxiety disorder is different from feeling occasionally anxious or stressed – it’s a serious condition that makes it hard for the person to cope from day to day. </a:t>
            </a:r>
          </a:p>
          <a:p>
            <a:r>
              <a:rPr lang="en-US" dirty="0" smtClean="0"/>
              <a:t>One in four people will experience an anxiety disorder at some stage of their lives</a:t>
            </a:r>
            <a:endParaRPr lang="en-AU" dirty="0"/>
          </a:p>
        </p:txBody>
      </p:sp>
    </p:spTree>
    <p:extLst>
      <p:ext uri="{BB962C8B-B14F-4D97-AF65-F5344CB8AC3E}">
        <p14:creationId xmlns:p14="http://schemas.microsoft.com/office/powerpoint/2010/main" val="4188626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a:t>
            </a:r>
            <a:r>
              <a:rPr lang="en-US" dirty="0" smtClean="0"/>
              <a:t>common </a:t>
            </a:r>
            <a:r>
              <a:rPr lang="en-US" dirty="0"/>
              <a:t>anxiety illness : </a:t>
            </a:r>
            <a:r>
              <a:rPr lang="en-US" dirty="0" smtClean="0"/>
              <a:t>Phobias</a:t>
            </a:r>
            <a:endParaRPr lang="en-AU" dirty="0"/>
          </a:p>
        </p:txBody>
      </p:sp>
      <p:sp>
        <p:nvSpPr>
          <p:cNvPr id="3" name="Content Placeholder 2"/>
          <p:cNvSpPr>
            <a:spLocks noGrp="1"/>
          </p:cNvSpPr>
          <p:nvPr>
            <p:ph idx="1"/>
          </p:nvPr>
        </p:nvSpPr>
        <p:spPr/>
        <p:txBody>
          <a:bodyPr/>
          <a:lstStyle/>
          <a:p>
            <a:r>
              <a:rPr lang="en-US" dirty="0" smtClean="0"/>
              <a:t>Phobias are the sometimes irrational fear of elements in the surroundings by the individual</a:t>
            </a:r>
          </a:p>
          <a:p>
            <a:r>
              <a:rPr lang="en-US" dirty="0" smtClean="0"/>
              <a:t>Most people have phobias, however this becomes an issue when proper functioning in society is adversely effected.</a:t>
            </a:r>
            <a:endParaRPr lang="en-AU" dirty="0"/>
          </a:p>
        </p:txBody>
      </p:sp>
    </p:spTree>
    <p:extLst>
      <p:ext uri="{BB962C8B-B14F-4D97-AF65-F5344CB8AC3E}">
        <p14:creationId xmlns:p14="http://schemas.microsoft.com/office/powerpoint/2010/main" val="184229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Types of Phobias</a:t>
            </a:r>
            <a:endParaRPr lang="en-AU" dirty="0"/>
          </a:p>
        </p:txBody>
      </p:sp>
      <p:sp>
        <p:nvSpPr>
          <p:cNvPr id="3" name="Content Placeholder 2"/>
          <p:cNvSpPr>
            <a:spLocks noGrp="1"/>
          </p:cNvSpPr>
          <p:nvPr>
            <p:ph idx="1"/>
          </p:nvPr>
        </p:nvSpPr>
        <p:spPr/>
        <p:txBody>
          <a:bodyPr>
            <a:normAutofit fontScale="85000" lnSpcReduction="20000"/>
          </a:bodyPr>
          <a:lstStyle/>
          <a:p>
            <a:r>
              <a:rPr lang="en-US" dirty="0" smtClean="0"/>
              <a:t>Animal type: fear that relates to animal or insects (e.g. fear of dogs or spiders).</a:t>
            </a:r>
          </a:p>
          <a:p>
            <a:r>
              <a:rPr lang="en-US" dirty="0" smtClean="0"/>
              <a:t>Natural-Environment type: a fear associated with the natural environment (e.g. fear of thunder or heights).</a:t>
            </a:r>
          </a:p>
          <a:p>
            <a:r>
              <a:rPr lang="en-US" dirty="0" smtClean="0"/>
              <a:t>Blood-Injection-Injury type: A fear associated </a:t>
            </a:r>
            <a:r>
              <a:rPr lang="en-US" dirty="0" smtClean="0"/>
              <a:t>with invasive </a:t>
            </a:r>
            <a:r>
              <a:rPr lang="en-US" dirty="0" smtClean="0"/>
              <a:t>medical procedures (e.g. injections), or by seeing blood or injury.</a:t>
            </a:r>
          </a:p>
          <a:p>
            <a:r>
              <a:rPr lang="en-US" dirty="0" smtClean="0"/>
              <a:t>Situational Type: a fear of specific situations (e.g. elevators, bridges or driving).</a:t>
            </a:r>
          </a:p>
          <a:p>
            <a:r>
              <a:rPr lang="en-US" dirty="0" smtClean="0"/>
              <a:t>Other: Any other Specific Phobias (e.g. fear of choking or fear of vomiting).</a:t>
            </a:r>
            <a:endParaRPr lang="en-AU" dirty="0"/>
          </a:p>
        </p:txBody>
      </p:sp>
    </p:spTree>
    <p:extLst>
      <p:ext uri="{BB962C8B-B14F-4D97-AF65-F5344CB8AC3E}">
        <p14:creationId xmlns:p14="http://schemas.microsoft.com/office/powerpoint/2010/main" val="473203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Alzheimer's disease</a:t>
            </a:r>
            <a:endParaRPr lang="en-AU" dirty="0"/>
          </a:p>
        </p:txBody>
      </p:sp>
      <p:sp>
        <p:nvSpPr>
          <p:cNvPr id="3" name="Content Placeholder 2"/>
          <p:cNvSpPr>
            <a:spLocks noGrp="1"/>
          </p:cNvSpPr>
          <p:nvPr>
            <p:ph idx="1"/>
          </p:nvPr>
        </p:nvSpPr>
        <p:spPr/>
        <p:txBody>
          <a:bodyPr>
            <a:normAutofit/>
          </a:bodyPr>
          <a:lstStyle/>
          <a:p>
            <a:r>
              <a:rPr lang="en-US" dirty="0"/>
              <a:t>As brain cells die, the substance of the brain shrinks. Abnormal material builds up as “tangles” in the </a:t>
            </a:r>
            <a:r>
              <a:rPr lang="en-US" dirty="0" smtClean="0"/>
              <a:t>center </a:t>
            </a:r>
            <a:r>
              <a:rPr lang="en-US" dirty="0"/>
              <a:t>of the brain cells and “plaques” outside the brain cells, disrupting messages within the brain, damaging connections between brain cells. This leads to the eventual death of the brain cells and prevents the recall of information. </a:t>
            </a:r>
            <a:endParaRPr lang="en-US" dirty="0" smtClean="0"/>
          </a:p>
          <a:p>
            <a:endParaRPr lang="en-AU" dirty="0"/>
          </a:p>
        </p:txBody>
      </p:sp>
    </p:spTree>
    <p:extLst>
      <p:ext uri="{BB962C8B-B14F-4D97-AF65-F5344CB8AC3E}">
        <p14:creationId xmlns:p14="http://schemas.microsoft.com/office/powerpoint/2010/main" val="1232635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p>
        </p:txBody>
      </p:sp>
      <p:sp>
        <p:nvSpPr>
          <p:cNvPr id="3" name="Content Placeholder 2"/>
          <p:cNvSpPr>
            <a:spLocks noGrp="1"/>
          </p:cNvSpPr>
          <p:nvPr>
            <p:ph idx="1"/>
          </p:nvPr>
        </p:nvSpPr>
        <p:spPr/>
        <p:txBody>
          <a:bodyPr/>
          <a:lstStyle/>
          <a:p>
            <a:r>
              <a:rPr lang="en-US" dirty="0" smtClean="0"/>
              <a:t>Surprisingly people assume </a:t>
            </a:r>
            <a:r>
              <a:rPr lang="en-US" dirty="0"/>
              <a:t>that Alzheimer's </a:t>
            </a:r>
            <a:r>
              <a:rPr lang="en-US" dirty="0" smtClean="0"/>
              <a:t>disease only affects the elderly, however Alcohol Related Alzheimers begins may begin during late adolescence!</a:t>
            </a:r>
            <a:endParaRPr lang="en-A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4181475"/>
            <a:ext cx="57912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979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240</TotalTime>
  <Words>700</Words>
  <Application>Microsoft Office PowerPoint</Application>
  <PresentationFormat>On-screen Show (4:3)</PresentationFormat>
  <Paragraphs>63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Technic</vt:lpstr>
      <vt:lpstr>PowerPoint Presentation</vt:lpstr>
      <vt:lpstr>Mental Illness</vt:lpstr>
      <vt:lpstr>PowerPoint Presentation</vt:lpstr>
      <vt:lpstr>PowerPoint Presentation</vt:lpstr>
      <vt:lpstr>Anxiety</vt:lpstr>
      <vt:lpstr>A common anxiety illness : Phobias</vt:lpstr>
      <vt:lpstr>Types of Phobias</vt:lpstr>
      <vt:lpstr>Alzheimer's disease</vt:lpstr>
      <vt:lpstr>PowerPoint Presentation</vt:lpstr>
      <vt:lpstr>Common symptoms</vt:lpstr>
      <vt:lpstr>Depression</vt:lpstr>
      <vt:lpstr>Symptoms may include</vt:lpstr>
      <vt:lpstr>Self Talk</vt:lpstr>
      <vt:lpstr>PowerPoint Presentation</vt:lpstr>
      <vt:lpstr>What can you do</vt:lpstr>
      <vt:lpstr>Resources</vt:lpstr>
      <vt:lpstr>Reference list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Scotty</dc:creator>
  <cp:lastModifiedBy>Scotty</cp:lastModifiedBy>
  <cp:revision>17</cp:revision>
  <dcterms:created xsi:type="dcterms:W3CDTF">2012-09-02T11:34:20Z</dcterms:created>
  <dcterms:modified xsi:type="dcterms:W3CDTF">2012-09-03T01:39:25Z</dcterms:modified>
</cp:coreProperties>
</file>